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9"/>
  </p:notesMasterIdLst>
  <p:sldIdLst>
    <p:sldId id="256" r:id="rId2"/>
    <p:sldId id="257" r:id="rId3"/>
    <p:sldId id="288" r:id="rId4"/>
    <p:sldId id="307" r:id="rId5"/>
    <p:sldId id="267" r:id="rId6"/>
    <p:sldId id="302" r:id="rId7"/>
    <p:sldId id="303" r:id="rId8"/>
  </p:sldIdLst>
  <p:sldSz cx="9144000" cy="5143500" type="screen16x9"/>
  <p:notesSz cx="6858000" cy="9144000"/>
  <p:embeddedFontLst>
    <p:embeddedFont>
      <p:font typeface="Brush Script MT" panose="03060802040406070304" pitchFamily="66" charset="-122"/>
      <p:italic r:id="rId10"/>
    </p:embeddedFont>
    <p:embeddedFont>
      <p:font typeface="游ゴシック" panose="020B0400000000000000" pitchFamily="34" charset="-128"/>
      <p:regular r:id="rId11"/>
      <p:bold r:id="rId12"/>
    </p:embeddedFont>
    <p:embeddedFont>
      <p:font typeface="游ゴシック" panose="020B0400000000000000" pitchFamily="34" charset="-128"/>
      <p:regular r:id="rId11"/>
      <p:bold r:id="rId1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D200"/>
    <a:srgbClr val="00B1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137"/>
    <p:restoredTop sz="94727"/>
  </p:normalViewPr>
  <p:slideViewPr>
    <p:cSldViewPr snapToGrid="0">
      <p:cViewPr varScale="1">
        <p:scale>
          <a:sx n="114" d="100"/>
          <a:sy n="114" d="100"/>
        </p:scale>
        <p:origin x="1352" y="1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dfd1d707f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dfd1d707f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d99b39e4c0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d99b39e4c0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97038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d99b39e4c0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d99b39e4c0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 userDrawn="1">
  <p:cSld name="1_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 userDrawn="1"/>
        </p:nvSpPr>
        <p:spPr>
          <a:xfrm>
            <a:off x="4215384" y="0"/>
            <a:ext cx="4928616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55668" y="1830600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 dirty="0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1736EBB0-5574-2147-874F-923248C78F8D}"/>
              </a:ext>
            </a:extLst>
          </p:cNvPr>
          <p:cNvSpPr/>
          <p:nvPr userDrawn="1"/>
        </p:nvSpPr>
        <p:spPr>
          <a:xfrm>
            <a:off x="350554" y="4663216"/>
            <a:ext cx="226113" cy="48028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Google Shape;8;p1">
            <a:extLst>
              <a:ext uri="{FF2B5EF4-FFF2-40B4-BE49-F238E27FC236}">
                <a16:creationId xmlns:a16="http://schemas.microsoft.com/office/drawing/2014/main" id="{9AD3AA86-51FF-BF43-A665-2F6CE5090F73}"/>
              </a:ext>
            </a:extLst>
          </p:cNvPr>
          <p:cNvSpPr txBox="1">
            <a:spLocks/>
          </p:cNvSpPr>
          <p:nvPr userDrawn="1"/>
        </p:nvSpPr>
        <p:spPr>
          <a:xfrm>
            <a:off x="8343982" y="4863250"/>
            <a:ext cx="548700" cy="2379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altLang="ja" sz="1000" smtClean="0"/>
              <a:pPr/>
              <a:t>‹#›</a:t>
            </a:fld>
            <a:endParaRPr lang="ja" altLang="en-US" sz="1000" dirty="0"/>
          </a:p>
        </p:txBody>
      </p:sp>
    </p:spTree>
    <p:extLst>
      <p:ext uri="{BB962C8B-B14F-4D97-AF65-F5344CB8AC3E}">
        <p14:creationId xmlns:p14="http://schemas.microsoft.com/office/powerpoint/2010/main" val="1360282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1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>
            <a:extLst>
              <a:ext uri="{FF2B5EF4-FFF2-40B4-BE49-F238E27FC236}">
                <a16:creationId xmlns:a16="http://schemas.microsoft.com/office/drawing/2014/main" id="{1EE9E302-CEE6-48D6-9E42-A407DE668F2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>
          <a:xfrm flipH="1">
            <a:off x="-2" y="2646234"/>
            <a:ext cx="2329843" cy="2497266"/>
          </a:xfrm>
          <a:prstGeom prst="rect">
            <a:avLst/>
          </a:prstGeom>
        </p:spPr>
      </p:pic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1409826" y="2090271"/>
            <a:ext cx="6048767" cy="9952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3200">
                <a:latin typeface="游ゴシック" panose="020B0400000000000000" pitchFamily="50" charset="-128"/>
                <a:ea typeface="游ゴシック" panose="020B0400000000000000" pitchFamily="50" charset="-128"/>
              </a:rPr>
              <a:t>ラクテス</a:t>
            </a:r>
            <a:r>
              <a:rPr lang="ja" sz="32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株式会社</a:t>
            </a:r>
            <a:endParaRPr sz="32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51BE85ED-170D-4BE9-83E3-01D5FD5DBFF7}"/>
              </a:ext>
            </a:extLst>
          </p:cNvPr>
          <p:cNvSpPr/>
          <p:nvPr/>
        </p:nvSpPr>
        <p:spPr>
          <a:xfrm>
            <a:off x="0" y="-21244"/>
            <a:ext cx="9144000" cy="430887"/>
          </a:xfrm>
          <a:prstGeom prst="rect">
            <a:avLst/>
          </a:prstGeom>
          <a:solidFill>
            <a:srgbClr val="00B1A9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EA541933-D803-467F-8B3F-17BF7DB348E9}"/>
              </a:ext>
            </a:extLst>
          </p:cNvPr>
          <p:cNvSpPr/>
          <p:nvPr/>
        </p:nvSpPr>
        <p:spPr>
          <a:xfrm>
            <a:off x="6505552" y="5864574"/>
            <a:ext cx="2106194" cy="720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050" dirty="0" err="1"/>
              <a:t>Pasona</a:t>
            </a:r>
            <a:r>
              <a:rPr lang="ja-JP" altLang="en-US" sz="1050" dirty="0"/>
              <a:t> </a:t>
            </a:r>
            <a:r>
              <a:rPr lang="en-US" altLang="ja-JP" sz="1050" dirty="0"/>
              <a:t>Thailand</a:t>
            </a:r>
          </a:p>
          <a:p>
            <a:r>
              <a:rPr lang="en-US" altLang="ja-JP" sz="1050" dirty="0"/>
              <a:t>http://pasona.co.th/</a:t>
            </a:r>
          </a:p>
          <a:p>
            <a:r>
              <a:rPr lang="en-US" altLang="ja-JP" sz="1050" dirty="0"/>
              <a:t>SEO</a:t>
            </a:r>
            <a:r>
              <a:rPr lang="ja-JP" altLang="en-US" sz="1050" dirty="0"/>
              <a:t>のための英語、タイ語、日本語での求人情報執筆および翻訳</a:t>
            </a:r>
            <a:endParaRPr lang="en-US" altLang="ja-JP" sz="1050" dirty="0"/>
          </a:p>
        </p:txBody>
      </p:sp>
      <p:sp>
        <p:nvSpPr>
          <p:cNvPr id="61" name="Google Shape;61;p14"/>
          <p:cNvSpPr txBox="1"/>
          <p:nvPr/>
        </p:nvSpPr>
        <p:spPr>
          <a:xfrm>
            <a:off x="0" y="4701192"/>
            <a:ext cx="9156526" cy="430857"/>
          </a:xfrm>
          <a:prstGeom prst="rect">
            <a:avLst/>
          </a:prstGeom>
          <a:solidFill>
            <a:srgbClr val="B8D20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16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事業拡大のため、中途、新卒、長期インターンシップ、アルバイトの採用希望者を募集します</a:t>
            </a:r>
            <a:endParaRPr sz="18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pic>
        <p:nvPicPr>
          <p:cNvPr id="15" name="図 14" descr="ロゴ&#10;&#10;中程度の精度で自動的に生成された説明">
            <a:extLst>
              <a:ext uri="{FF2B5EF4-FFF2-40B4-BE49-F238E27FC236}">
                <a16:creationId xmlns:a16="http://schemas.microsoft.com/office/drawing/2014/main" id="{48B944B9-AF90-452C-9C91-3352C25E3E3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5745" y="-24840"/>
            <a:ext cx="928255" cy="673066"/>
          </a:xfrm>
          <a:prstGeom prst="rect">
            <a:avLst/>
          </a:prstGeom>
          <a:effectLst>
            <a:glow rad="38100">
              <a:schemeClr val="bg1">
                <a:alpha val="38000"/>
              </a:schemeClr>
            </a:glow>
          </a:effectLst>
        </p:spPr>
      </p:pic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814B0F59-3343-4670-A0D3-2BA4E3EBD845}"/>
              </a:ext>
            </a:extLst>
          </p:cNvPr>
          <p:cNvSpPr/>
          <p:nvPr/>
        </p:nvSpPr>
        <p:spPr>
          <a:xfrm>
            <a:off x="0" y="-4149"/>
            <a:ext cx="9144000" cy="554644"/>
          </a:xfrm>
          <a:prstGeom prst="rect">
            <a:avLst/>
          </a:prstGeom>
          <a:solidFill>
            <a:srgbClr val="00B1A9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8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  </a:t>
            </a:r>
            <a:r>
              <a:rPr kumimoji="1" lang="ja-JP" altLang="en-US" sz="18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会社概要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25A9271C-BBF9-4667-A362-2A4E4D2E731E}"/>
              </a:ext>
            </a:extLst>
          </p:cNvPr>
          <p:cNvSpPr txBox="1"/>
          <p:nvPr/>
        </p:nvSpPr>
        <p:spPr>
          <a:xfrm>
            <a:off x="483152" y="976417"/>
            <a:ext cx="3603914" cy="20005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1200"/>
              </a:spcAft>
            </a:pPr>
            <a:r>
              <a:rPr lang="ja-JP" altLang="en-US" sz="1400" b="0" i="0" u="none" strike="noStrike">
                <a:solidFill>
                  <a:srgbClr val="595959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社名：ラクテス株式</a:t>
            </a:r>
            <a:r>
              <a:rPr lang="ja-JP" altLang="en-US" sz="1400" b="0" i="0" u="none" strike="noStrike" dirty="0">
                <a:solidFill>
                  <a:srgbClr val="595959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会社</a:t>
            </a:r>
            <a:endParaRPr lang="ja-JP" altLang="en-US" b="0" dirty="0">
              <a:effectLst/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rtl="0">
              <a:spcBef>
                <a:spcPts val="0"/>
              </a:spcBef>
              <a:spcAft>
                <a:spcPts val="1200"/>
              </a:spcAft>
            </a:pPr>
            <a:r>
              <a:rPr lang="ja-JP" altLang="en-US" sz="1400" b="0" i="0" u="none" strike="noStrike" dirty="0">
                <a:solidFill>
                  <a:srgbClr val="595959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代表</a:t>
            </a:r>
            <a:r>
              <a:rPr lang="ja-JP" altLang="en-US" sz="1400" b="0" i="0" u="none" strike="noStrike">
                <a:solidFill>
                  <a:srgbClr val="595959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取締役：山田太郎</a:t>
            </a:r>
            <a:endParaRPr lang="ja-JP" altLang="en-US" b="0" dirty="0">
              <a:effectLst/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rtl="0">
              <a:spcBef>
                <a:spcPts val="0"/>
              </a:spcBef>
              <a:spcAft>
                <a:spcPts val="1200"/>
              </a:spcAft>
            </a:pPr>
            <a:r>
              <a:rPr lang="ja-JP" altLang="en-US" sz="1400" b="0" i="0" u="none" strike="noStrike" dirty="0">
                <a:solidFill>
                  <a:srgbClr val="595959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設立：</a:t>
            </a:r>
            <a:r>
              <a:rPr lang="en-US" altLang="ja-JP" sz="1400" b="0" i="0" u="none" strike="noStrike" dirty="0">
                <a:solidFill>
                  <a:srgbClr val="595959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2008</a:t>
            </a:r>
            <a:r>
              <a:rPr lang="ja-JP" altLang="en-US" sz="1400" b="0" i="0" u="none" strike="noStrike" dirty="0">
                <a:solidFill>
                  <a:srgbClr val="595959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年</a:t>
            </a:r>
            <a:r>
              <a:rPr lang="en-US" altLang="ja-JP" sz="1400" b="0" i="0" u="none" strike="noStrike" dirty="0">
                <a:solidFill>
                  <a:srgbClr val="595959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8</a:t>
            </a:r>
            <a:r>
              <a:rPr lang="ja-JP" altLang="en-US" sz="1400" b="0" i="0" u="none" strike="noStrike" dirty="0">
                <a:solidFill>
                  <a:srgbClr val="595959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月</a:t>
            </a:r>
            <a:endParaRPr lang="ja-JP" altLang="en-US" b="0" dirty="0">
              <a:effectLst/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rtl="0">
              <a:spcBef>
                <a:spcPts val="0"/>
              </a:spcBef>
              <a:spcAft>
                <a:spcPts val="1200"/>
              </a:spcAft>
            </a:pPr>
            <a:r>
              <a:rPr lang="ja-JP" altLang="en-US" sz="1400" b="0" i="0" u="none" strike="noStrike" dirty="0">
                <a:solidFill>
                  <a:srgbClr val="595959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事業内容　デジタルマーケティング支援</a:t>
            </a:r>
            <a:br>
              <a:rPr lang="en-US" altLang="ja-JP" sz="1400" b="0" i="0" u="none" strike="noStrike" dirty="0">
                <a:solidFill>
                  <a:srgbClr val="595959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lang="ja-JP" altLang="en-US" sz="1400" b="0" i="0" u="none" strike="noStrike">
                <a:solidFill>
                  <a:srgbClr val="595959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　　　　　</a:t>
            </a:r>
            <a:endParaRPr lang="en-US" altLang="ja-JP" sz="1400" b="0" i="0" u="none" strike="noStrike" dirty="0">
              <a:solidFill>
                <a:srgbClr val="595959"/>
              </a:solidFill>
              <a:effectLst/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rtl="0">
              <a:spcBef>
                <a:spcPts val="0"/>
              </a:spcBef>
              <a:spcAft>
                <a:spcPts val="1200"/>
              </a:spcAft>
            </a:pPr>
            <a:endParaRPr lang="ja-JP" altLang="en-US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3" name="Google Shape;104;p20">
            <a:extLst>
              <a:ext uri="{FF2B5EF4-FFF2-40B4-BE49-F238E27FC236}">
                <a16:creationId xmlns:a16="http://schemas.microsoft.com/office/drawing/2014/main" id="{19C88562-EC92-450D-BC68-D9BDFA943B7B}"/>
              </a:ext>
            </a:extLst>
          </p:cNvPr>
          <p:cNvSpPr txBox="1">
            <a:spLocks/>
          </p:cNvSpPr>
          <p:nvPr/>
        </p:nvSpPr>
        <p:spPr>
          <a:xfrm>
            <a:off x="4995918" y="600599"/>
            <a:ext cx="3534979" cy="554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75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ja-JP" altLang="en-US" sz="2800" b="1" dirty="0">
                <a:solidFill>
                  <a:srgbClr val="0070C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従業員数</a:t>
            </a:r>
            <a:r>
              <a:rPr lang="ja-JP" altLang="en-US" sz="1400" b="1" dirty="0">
                <a:solidFill>
                  <a:srgbClr val="0070C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（正社員）</a:t>
            </a:r>
            <a:r>
              <a:rPr lang="ja-JP" altLang="en-US" sz="2800" b="1" dirty="0">
                <a:solidFill>
                  <a:srgbClr val="0070C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の推移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4E47FCF6-A651-D34E-A3D6-184A051FD0E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65383"/>
            <a:ext cx="4214368" cy="3878118"/>
          </a:xfrm>
          <a:prstGeom prst="rect">
            <a:avLst/>
          </a:prstGeom>
        </p:spPr>
      </p:pic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F8F272EA-5CEF-0B4D-81F0-026B6309C5B7}"/>
              </a:ext>
            </a:extLst>
          </p:cNvPr>
          <p:cNvGrpSpPr/>
          <p:nvPr/>
        </p:nvGrpSpPr>
        <p:grpSpPr>
          <a:xfrm>
            <a:off x="4492941" y="409465"/>
            <a:ext cx="4189244" cy="1075276"/>
            <a:chOff x="4696138" y="409465"/>
            <a:chExt cx="4189244" cy="1075276"/>
          </a:xfrm>
        </p:grpSpPr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B0A12C24-5F3E-424D-8475-AAAB594CCC66}"/>
                </a:ext>
              </a:extLst>
            </p:cNvPr>
            <p:cNvSpPr txBox="1"/>
            <p:nvPr/>
          </p:nvSpPr>
          <p:spPr>
            <a:xfrm>
              <a:off x="4696138" y="409465"/>
              <a:ext cx="130837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800" b="1" dirty="0" err="1">
                  <a:solidFill>
                    <a:schemeClr val="tx1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V</a:t>
              </a:r>
              <a:r>
                <a:rPr kumimoji="1" lang="en-US" altLang="ja-JP" sz="2400" b="1" dirty="0" err="1">
                  <a:solidFill>
                    <a:schemeClr val="tx1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ission</a:t>
              </a:r>
              <a:endParaRPr kumimoji="1" lang="ja-JP" altLang="en-US" sz="240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8" name="テキスト ボックス 17">
              <a:extLst>
                <a:ext uri="{FF2B5EF4-FFF2-40B4-BE49-F238E27FC236}">
                  <a16:creationId xmlns:a16="http://schemas.microsoft.com/office/drawing/2014/main" id="{84A89E7F-FED2-3244-8059-6A9F3E9558CF}"/>
                </a:ext>
              </a:extLst>
            </p:cNvPr>
            <p:cNvSpPr txBox="1"/>
            <p:nvPr/>
          </p:nvSpPr>
          <p:spPr>
            <a:xfrm>
              <a:off x="4829174" y="1084631"/>
              <a:ext cx="405620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000" b="1">
                  <a:solidFill>
                    <a:schemeClr val="tx1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「」</a:t>
              </a:r>
              <a:r>
                <a:rPr kumimoji="1" lang="ja-JP" altLang="en-US" sz="2000" b="1" dirty="0">
                  <a:solidFill>
                    <a:schemeClr val="tx1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をすべての人に</a:t>
              </a:r>
            </a:p>
          </p:txBody>
        </p:sp>
        <p:cxnSp>
          <p:nvCxnSpPr>
            <p:cNvPr id="20" name="直線コネクタ 19">
              <a:extLst>
                <a:ext uri="{FF2B5EF4-FFF2-40B4-BE49-F238E27FC236}">
                  <a16:creationId xmlns:a16="http://schemas.microsoft.com/office/drawing/2014/main" id="{EF25B574-C9C1-6F4E-83CE-C895C0922E4A}"/>
                </a:ext>
              </a:extLst>
            </p:cNvPr>
            <p:cNvCxnSpPr>
              <a:cxnSpLocks/>
            </p:cNvCxnSpPr>
            <p:nvPr/>
          </p:nvCxnSpPr>
          <p:spPr>
            <a:xfrm>
              <a:off x="4829174" y="958223"/>
              <a:ext cx="3870520" cy="0"/>
            </a:xfrm>
            <a:prstGeom prst="line">
              <a:avLst/>
            </a:prstGeom>
            <a:ln w="6350">
              <a:solidFill>
                <a:schemeClr val="tx1">
                  <a:alpha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FC9E884B-C604-ED4B-AFF6-9649B18017A3}"/>
              </a:ext>
            </a:extLst>
          </p:cNvPr>
          <p:cNvGrpSpPr/>
          <p:nvPr/>
        </p:nvGrpSpPr>
        <p:grpSpPr>
          <a:xfrm>
            <a:off x="4492941" y="2259079"/>
            <a:ext cx="4003556" cy="978519"/>
            <a:chOff x="4696138" y="2259079"/>
            <a:chExt cx="4003556" cy="978519"/>
          </a:xfrm>
        </p:grpSpPr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B21E0082-1B73-DD40-840D-3445D8ACE902}"/>
                </a:ext>
              </a:extLst>
            </p:cNvPr>
            <p:cNvSpPr txBox="1"/>
            <p:nvPr/>
          </p:nvSpPr>
          <p:spPr>
            <a:xfrm>
              <a:off x="4696138" y="2259079"/>
              <a:ext cx="107112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800" b="1" dirty="0">
                  <a:solidFill>
                    <a:schemeClr val="tx1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V</a:t>
              </a:r>
              <a:r>
                <a:rPr kumimoji="1" lang="en-US" altLang="ja-JP" sz="2400" b="1" dirty="0">
                  <a:solidFill>
                    <a:schemeClr val="tx1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alue</a:t>
              </a:r>
              <a:endParaRPr kumimoji="1" lang="ja-JP" altLang="en-US" sz="240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9" name="テキスト ボックス 18">
              <a:extLst>
                <a:ext uri="{FF2B5EF4-FFF2-40B4-BE49-F238E27FC236}">
                  <a16:creationId xmlns:a16="http://schemas.microsoft.com/office/drawing/2014/main" id="{0A0F9F9D-69D7-004A-99EE-82E02F5A8083}"/>
                </a:ext>
              </a:extLst>
            </p:cNvPr>
            <p:cNvSpPr txBox="1"/>
            <p:nvPr/>
          </p:nvSpPr>
          <p:spPr>
            <a:xfrm>
              <a:off x="5032374" y="2811135"/>
              <a:ext cx="646331" cy="4264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457200" indent="-457200">
                <a:lnSpc>
                  <a:spcPct val="150000"/>
                </a:lnSpc>
                <a:buFont typeface="+mj-lt"/>
                <a:buAutoNum type="arabicPeriod"/>
              </a:pPr>
              <a:endParaRPr lang="ja-JP" altLang="en-US" sz="160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Meiryo"/>
                <a:sym typeface="Meiryo"/>
              </a:endParaRPr>
            </a:p>
          </p:txBody>
        </p:sp>
        <p:cxnSp>
          <p:nvCxnSpPr>
            <p:cNvPr id="21" name="直線コネクタ 20">
              <a:extLst>
                <a:ext uri="{FF2B5EF4-FFF2-40B4-BE49-F238E27FC236}">
                  <a16:creationId xmlns:a16="http://schemas.microsoft.com/office/drawing/2014/main" id="{22CA397E-1921-D542-AFA8-5AAE706F0310}"/>
                </a:ext>
              </a:extLst>
            </p:cNvPr>
            <p:cNvCxnSpPr>
              <a:cxnSpLocks/>
            </p:cNvCxnSpPr>
            <p:nvPr/>
          </p:nvCxnSpPr>
          <p:spPr>
            <a:xfrm>
              <a:off x="4829174" y="2741476"/>
              <a:ext cx="3870520" cy="0"/>
            </a:xfrm>
            <a:prstGeom prst="line">
              <a:avLst/>
            </a:prstGeom>
            <a:ln w="6350">
              <a:solidFill>
                <a:schemeClr val="tx1">
                  <a:alpha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147376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ECD3FDD-362F-7E48-85EC-C188B6E2E1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668" y="2096655"/>
            <a:ext cx="4045200" cy="819083"/>
          </a:xfrm>
        </p:spPr>
        <p:txBody>
          <a:bodyPr>
            <a:normAutofit/>
          </a:bodyPr>
          <a:lstStyle/>
          <a:p>
            <a:pPr algn="l"/>
            <a:r>
              <a:rPr lang="ja" altLang="ja-JP" sz="3800" dirty="0">
                <a:solidFill>
                  <a:srgbClr val="00B1A9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業績の推移</a:t>
            </a:r>
            <a:endParaRPr kumimoji="1" lang="ja-JP" altLang="en-US" sz="3800" dirty="0">
              <a:solidFill>
                <a:srgbClr val="00B1A9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3C10AC0C-D73E-0940-AC82-5A1469C7A11E}"/>
              </a:ext>
            </a:extLst>
          </p:cNvPr>
          <p:cNvSpPr/>
          <p:nvPr/>
        </p:nvSpPr>
        <p:spPr>
          <a:xfrm>
            <a:off x="4170239" y="4319864"/>
            <a:ext cx="4632892" cy="1259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8A057CD1-D481-C64D-9BC3-3B2B6F0B178C}"/>
              </a:ext>
            </a:extLst>
          </p:cNvPr>
          <p:cNvSpPr/>
          <p:nvPr/>
        </p:nvSpPr>
        <p:spPr>
          <a:xfrm>
            <a:off x="37071" y="4065373"/>
            <a:ext cx="1363067" cy="10781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37842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9B370857-C302-7C49-9326-CAA05606A525}"/>
              </a:ext>
            </a:extLst>
          </p:cNvPr>
          <p:cNvSpPr/>
          <p:nvPr/>
        </p:nvSpPr>
        <p:spPr>
          <a:xfrm>
            <a:off x="3232548" y="828675"/>
            <a:ext cx="2659664" cy="395575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7E185E10-D0EC-5443-96E2-E698BE24CC99}"/>
              </a:ext>
            </a:extLst>
          </p:cNvPr>
          <p:cNvSpPr/>
          <p:nvPr/>
        </p:nvSpPr>
        <p:spPr>
          <a:xfrm>
            <a:off x="6167835" y="828675"/>
            <a:ext cx="2659664" cy="395575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5A15571A-ECA5-9040-A92E-BF573F541B60}"/>
              </a:ext>
            </a:extLst>
          </p:cNvPr>
          <p:cNvSpPr/>
          <p:nvPr/>
        </p:nvSpPr>
        <p:spPr>
          <a:xfrm>
            <a:off x="323275" y="828676"/>
            <a:ext cx="2659664" cy="395575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45" name="Google Shape;145;p24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821" y="1573288"/>
            <a:ext cx="2340000" cy="15056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4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98463" y="1597392"/>
            <a:ext cx="2341931" cy="15056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24"/>
          <p:cNvPicPr preferRelativeResize="0">
            <a:picLocks/>
          </p:cNvPicPr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81614" y="1632449"/>
            <a:ext cx="2341931" cy="150569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D4573D4-942F-B14A-8879-46C2FDB8A657}"/>
              </a:ext>
            </a:extLst>
          </p:cNvPr>
          <p:cNvSpPr txBox="1"/>
          <p:nvPr/>
        </p:nvSpPr>
        <p:spPr>
          <a:xfrm>
            <a:off x="280161" y="507879"/>
            <a:ext cx="6206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800" dirty="0">
                <a:solidFill>
                  <a:srgbClr val="51C4E0"/>
                </a:solidFill>
                <a:latin typeface="Brush Script MT" panose="03060802040406070304" pitchFamily="66" charset="-122"/>
                <a:ea typeface="Brush Script MT" panose="03060802040406070304" pitchFamily="66" charset="-122"/>
                <a:cs typeface="Brush Script MT" panose="03060802040406070304" pitchFamily="66" charset="-122"/>
              </a:rPr>
              <a:t>01</a:t>
            </a:r>
            <a:endParaRPr kumimoji="1" lang="ja-JP" altLang="en-US" sz="4800" dirty="0">
              <a:solidFill>
                <a:srgbClr val="51C4E0"/>
              </a:solidFill>
              <a:latin typeface="Brush Script MT" panose="03060802040406070304" pitchFamily="66" charset="-122"/>
              <a:ea typeface="Hiragino Kaku Gothic Std W8" panose="020B0800000000000000" pitchFamily="34" charset="-128"/>
              <a:cs typeface="Brush Script MT" panose="03060802040406070304" pitchFamily="66" charset="-122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8F3B845-69C1-6D4C-9252-4F6717B78D09}"/>
              </a:ext>
            </a:extLst>
          </p:cNvPr>
          <p:cNvSpPr txBox="1"/>
          <p:nvPr/>
        </p:nvSpPr>
        <p:spPr>
          <a:xfrm>
            <a:off x="3170045" y="507879"/>
            <a:ext cx="7232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800" dirty="0">
                <a:solidFill>
                  <a:srgbClr val="51C4E0"/>
                </a:solidFill>
                <a:latin typeface="Brush Script MT" panose="03060802040406070304" pitchFamily="66" charset="-122"/>
                <a:ea typeface="Brush Script MT" panose="03060802040406070304" pitchFamily="66" charset="-122"/>
                <a:cs typeface="Brush Script MT" panose="03060802040406070304" pitchFamily="66" charset="-122"/>
              </a:rPr>
              <a:t>02</a:t>
            </a:r>
            <a:endParaRPr kumimoji="1" lang="ja-JP" altLang="en-US" sz="4800">
              <a:solidFill>
                <a:srgbClr val="51C4E0"/>
              </a:solidFill>
              <a:latin typeface="Brush Script MT" panose="03060802040406070304" pitchFamily="66" charset="-122"/>
              <a:ea typeface="Hiragino Kaku Gothic Std W8" panose="020B0800000000000000" pitchFamily="34" charset="-128"/>
              <a:cs typeface="Brush Script MT" panose="03060802040406070304" pitchFamily="66" charset="-122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B48E4B42-7AAD-564A-9E40-20949C3C3A7B}"/>
              </a:ext>
            </a:extLst>
          </p:cNvPr>
          <p:cNvSpPr txBox="1"/>
          <p:nvPr/>
        </p:nvSpPr>
        <p:spPr>
          <a:xfrm>
            <a:off x="6105332" y="507879"/>
            <a:ext cx="7681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800" dirty="0">
                <a:solidFill>
                  <a:srgbClr val="51C4E0"/>
                </a:solidFill>
                <a:latin typeface="Brush Script MT" panose="03060802040406070304" pitchFamily="66" charset="-122"/>
                <a:ea typeface="Brush Script MT" panose="03060802040406070304" pitchFamily="66" charset="-122"/>
                <a:cs typeface="Brush Script MT" panose="03060802040406070304" pitchFamily="66" charset="-122"/>
              </a:rPr>
              <a:t>03</a:t>
            </a:r>
            <a:endParaRPr kumimoji="1" lang="ja-JP" altLang="en-US" sz="4800">
              <a:solidFill>
                <a:srgbClr val="51C4E0"/>
              </a:solidFill>
              <a:latin typeface="Brush Script MT" panose="03060802040406070304" pitchFamily="66" charset="-122"/>
              <a:ea typeface="Hiragino Kaku Gothic Std W8" panose="020B0800000000000000" pitchFamily="34" charset="-128"/>
              <a:cs typeface="Brush Script MT" panose="03060802040406070304" pitchFamily="66" charset="-122"/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D9FC2D3E-7A96-49E3-8863-A00BE9A035C8}"/>
              </a:ext>
            </a:extLst>
          </p:cNvPr>
          <p:cNvSpPr/>
          <p:nvPr/>
        </p:nvSpPr>
        <p:spPr>
          <a:xfrm>
            <a:off x="0" y="-4149"/>
            <a:ext cx="9144000" cy="554644"/>
          </a:xfrm>
          <a:prstGeom prst="rect">
            <a:avLst/>
          </a:prstGeom>
          <a:solidFill>
            <a:srgbClr val="00B1A9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　事業内容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61;p14">
            <a:extLst>
              <a:ext uri="{FF2B5EF4-FFF2-40B4-BE49-F238E27FC236}">
                <a16:creationId xmlns:a16="http://schemas.microsoft.com/office/drawing/2014/main" id="{243916E3-7962-4514-956C-F19B2FA433BE}"/>
              </a:ext>
            </a:extLst>
          </p:cNvPr>
          <p:cNvSpPr txBox="1"/>
          <p:nvPr/>
        </p:nvSpPr>
        <p:spPr>
          <a:xfrm>
            <a:off x="0" y="0"/>
            <a:ext cx="9144000" cy="553968"/>
          </a:xfrm>
          <a:prstGeom prst="rect">
            <a:avLst/>
          </a:prstGeom>
          <a:solidFill>
            <a:srgbClr val="00B1A9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ja-JP" altLang="en-US" sz="2400" b="1">
                <a:latin typeface="Yu Gothic" panose="020B0400000000000000" pitchFamily="34" charset="-128"/>
                <a:ea typeface="Yu Gothic" panose="020B0400000000000000" pitchFamily="34" charset="-128"/>
              </a:rPr>
              <a:t>　社長登場</a:t>
            </a:r>
            <a:r>
              <a:rPr lang="ja-JP" altLang="en-US" sz="24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！</a:t>
            </a:r>
            <a:endParaRPr lang="ja-JP" altLang="en-US" sz="2400" b="1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628124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スーツを着た男性&#10;&#10;自動的に生成された説明">
            <a:extLst>
              <a:ext uri="{FF2B5EF4-FFF2-40B4-BE49-F238E27FC236}">
                <a16:creationId xmlns:a16="http://schemas.microsoft.com/office/drawing/2014/main" id="{30285DA0-1A3D-3C43-8E02-96D9E36A19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7608"/>
            <a:ext cx="4810192" cy="4810192"/>
          </a:xfrm>
          <a:prstGeom prst="rect">
            <a:avLst/>
          </a:prstGeom>
        </p:spPr>
      </p:pic>
      <p:sp>
        <p:nvSpPr>
          <p:cNvPr id="10" name="Google Shape;61;p14">
            <a:extLst>
              <a:ext uri="{FF2B5EF4-FFF2-40B4-BE49-F238E27FC236}">
                <a16:creationId xmlns:a16="http://schemas.microsoft.com/office/drawing/2014/main" id="{5C997242-0709-446B-AA82-213A6E274F73}"/>
              </a:ext>
            </a:extLst>
          </p:cNvPr>
          <p:cNvSpPr txBox="1"/>
          <p:nvPr/>
        </p:nvSpPr>
        <p:spPr>
          <a:xfrm>
            <a:off x="0" y="-14027"/>
            <a:ext cx="9144000" cy="553968"/>
          </a:xfrm>
          <a:prstGeom prst="rect">
            <a:avLst/>
          </a:prstGeom>
          <a:solidFill>
            <a:srgbClr val="00B1A9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ja-JP" altLang="en-US" sz="2400" b="1">
                <a:latin typeface="Yu Gothic" panose="020B0400000000000000" pitchFamily="34" charset="-128"/>
                <a:ea typeface="Yu Gothic" panose="020B0400000000000000" pitchFamily="34" charset="-128"/>
              </a:rPr>
              <a:t>　社員の話</a:t>
            </a:r>
            <a:endParaRPr sz="2400" b="1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15F2FBD-FC5A-4795-A31E-7F6F291006F7}"/>
              </a:ext>
            </a:extLst>
          </p:cNvPr>
          <p:cNvSpPr txBox="1"/>
          <p:nvPr/>
        </p:nvSpPr>
        <p:spPr>
          <a:xfrm>
            <a:off x="6080762" y="1263680"/>
            <a:ext cx="12843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>
                <a:latin typeface="游ゴシック" panose="020B0400000000000000" pitchFamily="50" charset="-128"/>
                <a:ea typeface="游ゴシック" panose="020B0400000000000000" pitchFamily="50" charset="-128"/>
              </a:rPr>
              <a:t>山田</a:t>
            </a:r>
            <a:r>
              <a:rPr kumimoji="1" lang="en-US" altLang="ja-JP" sz="20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kumimoji="1" lang="ja-JP" altLang="en-US" sz="2000" b="1">
                <a:latin typeface="游ゴシック" panose="020B0400000000000000" pitchFamily="50" charset="-128"/>
                <a:ea typeface="游ゴシック" panose="020B0400000000000000" pitchFamily="50" charset="-128"/>
              </a:rPr>
              <a:t>太郎</a:t>
            </a:r>
            <a:endParaRPr kumimoji="1" lang="ja-JP" altLang="en-US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72F0D127-7325-485B-A1D6-ADA423D343DA}"/>
              </a:ext>
            </a:extLst>
          </p:cNvPr>
          <p:cNvSpPr txBox="1"/>
          <p:nvPr/>
        </p:nvSpPr>
        <p:spPr>
          <a:xfrm>
            <a:off x="5050369" y="766659"/>
            <a:ext cx="31315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600" b="1" dirty="0">
                <a:solidFill>
                  <a:srgbClr val="00B1A9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ウェブマーケター歴</a:t>
            </a:r>
            <a:r>
              <a:rPr kumimoji="1" lang="en-US" altLang="ja-JP" sz="1600" b="1" dirty="0">
                <a:solidFill>
                  <a:srgbClr val="00B1A9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15</a:t>
            </a:r>
            <a:r>
              <a:rPr kumimoji="1" lang="ja-JP" altLang="en-US" sz="1600" b="1" dirty="0">
                <a:solidFill>
                  <a:srgbClr val="00B1A9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年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17D12CEC-652A-410F-8674-3BA0AFA62AE4}"/>
              </a:ext>
            </a:extLst>
          </p:cNvPr>
          <p:cNvSpPr txBox="1"/>
          <p:nvPr/>
        </p:nvSpPr>
        <p:spPr>
          <a:xfrm>
            <a:off x="153261" y="4246107"/>
            <a:ext cx="4503669" cy="338554"/>
          </a:xfrm>
          <a:prstGeom prst="rect">
            <a:avLst/>
          </a:prstGeom>
          <a:solidFill>
            <a:srgbClr val="B8D2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16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　　実践するチャンスの両方があるのが魅力です」</a:t>
            </a:r>
            <a:endParaRPr kumimoji="1" lang="en-US" altLang="ja-JP" sz="16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688D50DC-B300-EE40-85CC-42D04B6938CB}"/>
              </a:ext>
            </a:extLst>
          </p:cNvPr>
          <p:cNvSpPr txBox="1"/>
          <p:nvPr/>
        </p:nvSpPr>
        <p:spPr>
          <a:xfrm>
            <a:off x="153260" y="3661332"/>
            <a:ext cx="1646965" cy="338554"/>
          </a:xfrm>
          <a:prstGeom prst="rect">
            <a:avLst/>
          </a:prstGeom>
          <a:solidFill>
            <a:srgbClr val="B8D2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16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「学ぶチャンスと</a:t>
            </a:r>
          </a:p>
        </p:txBody>
      </p:sp>
    </p:spTree>
    <p:extLst>
      <p:ext uri="{BB962C8B-B14F-4D97-AF65-F5344CB8AC3E}">
        <p14:creationId xmlns:p14="http://schemas.microsoft.com/office/powerpoint/2010/main" val="2176045645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1465</TotalTime>
  <Words>128</Words>
  <Application>Microsoft Macintosh PowerPoint</Application>
  <PresentationFormat>画面に合わせる (16:9)</PresentationFormat>
  <Paragraphs>25</Paragraphs>
  <Slides>7</Slides>
  <Notes>4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7</vt:i4>
      </vt:variant>
    </vt:vector>
  </HeadingPairs>
  <TitlesOfParts>
    <vt:vector size="12" baseType="lpstr">
      <vt:lpstr>Brush Script MT</vt:lpstr>
      <vt:lpstr>Arial</vt:lpstr>
      <vt:lpstr>游ゴシック</vt:lpstr>
      <vt:lpstr>游ゴシック</vt:lpstr>
      <vt:lpstr>Simple Light</vt:lpstr>
      <vt:lpstr>ラクテス株式会社</vt:lpstr>
      <vt:lpstr>PowerPoint プレゼンテーション</vt:lpstr>
      <vt:lpstr>PowerPoint プレゼンテーション</vt:lpstr>
      <vt:lpstr>業績の推移</vt:lpstr>
      <vt:lpstr>PowerPoint プレゼンテーション</vt:lpstr>
      <vt:lpstr>PowerPoint プレゼンテーション</vt:lpstr>
      <vt:lpstr>PowerPoint プレゼンテーション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ラクテス株式会社</dc:title>
  <dc:subject/>
  <dc:creator/>
  <cp:keywords/>
  <dc:description/>
  <cp:lastModifiedBy>Lian ManLing</cp:lastModifiedBy>
  <cp:revision>80</cp:revision>
  <dcterms:modified xsi:type="dcterms:W3CDTF">2022-05-12T04:45:20Z</dcterms:modified>
  <cp:category/>
</cp:coreProperties>
</file>