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omments/modernComment_101_455B5573.xml" ContentType="application/vnd.ms-powerpoint.comments+xml"/>
  <Override PartName="/ppt/comments/modernComment_102_7C26633E.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48B949-8116-DEF1-E63B-930F50F54374}" name="Lian ManLing" initials="LM" userId="S::m.lian@siteenginejp.onmicrosoft.com::0dc19d79-9b5d-471f-93c6-8f94884bea3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9553"/>
    <p:restoredTop sz="94944"/>
  </p:normalViewPr>
  <p:slideViewPr>
    <p:cSldViewPr snapToGrid="0" snapToObjects="1">
      <p:cViewPr varScale="1">
        <p:scale>
          <a:sx n="59" d="100"/>
          <a:sy n="59" d="100"/>
        </p:scale>
        <p:origin x="200" y="8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8/10/relationships/authors" Target="authors.xml"/></Relationships>
</file>

<file path=ppt/comments/modernComment_101_455B5573.xml><?xml version="1.0" encoding="utf-8"?>
<p188:cmLst xmlns:a="http://schemas.openxmlformats.org/drawingml/2006/main" xmlns:r="http://schemas.openxmlformats.org/officeDocument/2006/relationships" xmlns:p188="http://schemas.microsoft.com/office/powerpoint/2018/8/main">
  <p188:cm id="{743E6973-4AE8-0041-820B-4BB2A58DAD8A}" authorId="{7148B949-8116-DEF1-E63B-930F50F54374}" created="2022-05-12T01:12:42.362">
    <pc:sldMkLst xmlns:pc="http://schemas.microsoft.com/office/powerpoint/2013/main/command">
      <pc:docMk/>
      <pc:sldMk cId="1163613555" sldId="257"/>
    </pc:sldMkLst>
    <p188:txBody>
      <a:bodyPr/>
      <a:lstStyle/>
      <a:p>
        <a:r>
          <a:rPr lang="ja-JP" altLang="en-US"/>
          <a:t>校正1</a:t>
        </a:r>
      </a:p>
    </p188:txBody>
  </p188:cm>
</p188:cmLst>
</file>

<file path=ppt/comments/modernComment_102_7C26633E.xml><?xml version="1.0" encoding="utf-8"?>
<p188:cmLst xmlns:a="http://schemas.openxmlformats.org/drawingml/2006/main" xmlns:r="http://schemas.openxmlformats.org/officeDocument/2006/relationships" xmlns:p188="http://schemas.microsoft.com/office/powerpoint/2018/8/main">
  <p188:cm id="{3E030FC8-6496-A141-9AB3-082B7A790D49}" authorId="{7148B949-8116-DEF1-E63B-930F50F54374}" created="2022-05-12T01:12:54.519">
    <ac:txMkLst xmlns:ac="http://schemas.microsoft.com/office/drawing/2013/main/command">
      <pc:docMk xmlns:pc="http://schemas.microsoft.com/office/powerpoint/2013/main/command"/>
      <pc:sldMk xmlns:pc="http://schemas.microsoft.com/office/powerpoint/2013/main/command" cId="2082890558" sldId="258"/>
      <ac:spMk id="2" creationId="{6BD68F05-593A-600B-D324-BF335CA5BDFA}"/>
      <ac:txMk cp="0" len="6">
        <ac:context len="7" hash="158164737"/>
      </ac:txMk>
    </ac:txMkLst>
    <p188:pos x="3396240" y="960988"/>
    <p188:txBody>
      <a:bodyPr/>
      <a:lstStyle/>
      <a:p>
        <a:r>
          <a:rPr lang="ja-JP" altLang="en-US"/>
          <a:t>校正2
</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ja-JP" altLang="en-US"/>
              <a:t>マスター タイトルの書式設定</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C79C5D-2A6F-F04D-97DA-BEF2467B64E4}" type="datetimeFigureOut">
              <a:rPr lang="en-US" dirty="0"/>
              <a:pPr/>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FA1846-DA80-1C48-A609-854EA85C59AD}" type="datetimeFigureOut">
              <a:rPr lang="en-US" dirty="0"/>
              <a:pPr/>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ja-JP" altLang="en-US"/>
              <a:t>マスター タイトルの書式設定</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ja-JP" altLang="en-US"/>
              <a:t>マスター テキストの書式設定</a:t>
            </a:r>
          </a:p>
        </p:txBody>
      </p:sp>
      <p:sp>
        <p:nvSpPr>
          <p:cNvPr id="2" name="Date Placeholder 1"/>
          <p:cNvSpPr>
            <a:spLocks noGrp="1"/>
          </p:cNvSpPr>
          <p:nvPr>
            <p:ph type="dt" sz="half" idx="10"/>
          </p:nvPr>
        </p:nvSpPr>
        <p:spPr/>
        <p:txBody>
          <a:bodyPr/>
          <a:lstStyle/>
          <a:p>
            <a:fld id="{FBF54567-0DE4-3F47-BF90-CB84690072F9}" type="datetimeFigureOut">
              <a:rPr lang="en-US" dirty="0"/>
              <a:pPr/>
              <a:t>5/12/22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FA1846-DA80-1C48-A609-854EA85C59AD}" type="datetimeFigureOut">
              <a:rPr lang="en-US" dirty="0"/>
              <a:pPr/>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5/12/22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5/12/22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5/12/22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ja-JP" altLang="en-US"/>
              <a:t>マスター タイトルの書式設定</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DF5E60-9974-AC48-9591-99C2BB44B7CF}" type="datetimeFigureOut">
              <a:rPr lang="en-US" dirty="0"/>
              <a:pPr/>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ja-JP" altLang="en-US"/>
              <a:t>マスター タイトルの書式設定</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5/12/22</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5/12/22</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kumimoji="1" sz="4000" b="1" kern="1200">
          <a:solidFill>
            <a:srgbClr val="FEFEFE"/>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kumimoji="1"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kumimoji="1"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kumimoji="1"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kumimoji="1"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kumimoji="1"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kumimoji="1"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kumimoji="1"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kumimoji="1"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kumimoji="1" sz="1200" kern="1200">
          <a:solidFill>
            <a:schemeClr val="tx1"/>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1_455B557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02_7C26633E.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39AD86-37D4-8D68-3FE7-F68FA2F48D77}"/>
              </a:ext>
            </a:extLst>
          </p:cNvPr>
          <p:cNvSpPr>
            <a:spLocks noGrp="1"/>
          </p:cNvSpPr>
          <p:nvPr>
            <p:ph type="ctrTitle"/>
          </p:nvPr>
        </p:nvSpPr>
        <p:spPr/>
        <p:txBody>
          <a:bodyPr/>
          <a:lstStyle/>
          <a:p>
            <a:r>
              <a:rPr kumimoji="1" lang="en-US" altLang="ja-JP" dirty="0"/>
              <a:t>2022</a:t>
            </a:r>
            <a:r>
              <a:rPr lang="ja-JP" altLang="en-US"/>
              <a:t>年入学説明会</a:t>
            </a:r>
            <a:endParaRPr kumimoji="1" lang="ja-JP" altLang="en-US"/>
          </a:p>
        </p:txBody>
      </p:sp>
      <p:sp>
        <p:nvSpPr>
          <p:cNvPr id="3" name="字幕 2">
            <a:extLst>
              <a:ext uri="{FF2B5EF4-FFF2-40B4-BE49-F238E27FC236}">
                <a16:creationId xmlns:a16="http://schemas.microsoft.com/office/drawing/2014/main" id="{62AA0CD0-D796-AE6F-3111-081A83BA17EF}"/>
              </a:ext>
            </a:extLst>
          </p:cNvPr>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53535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19109A-4232-6839-A5FA-73BA0462E88B}"/>
              </a:ext>
            </a:extLst>
          </p:cNvPr>
          <p:cNvSpPr>
            <a:spLocks noGrp="1"/>
          </p:cNvSpPr>
          <p:nvPr>
            <p:ph type="title"/>
          </p:nvPr>
        </p:nvSpPr>
        <p:spPr/>
        <p:txBody>
          <a:bodyPr/>
          <a:lstStyle/>
          <a:p>
            <a:r>
              <a:rPr kumimoji="1" lang="ja-JP" altLang="en-US"/>
              <a:t>教育方針</a:t>
            </a:r>
          </a:p>
        </p:txBody>
      </p:sp>
      <p:sp>
        <p:nvSpPr>
          <p:cNvPr id="3" name="コンテンツ プレースホルダー 2">
            <a:extLst>
              <a:ext uri="{FF2B5EF4-FFF2-40B4-BE49-F238E27FC236}">
                <a16:creationId xmlns:a16="http://schemas.microsoft.com/office/drawing/2014/main" id="{3793C743-44F8-205E-FD3B-40B25B870F8D}"/>
              </a:ext>
            </a:extLst>
          </p:cNvPr>
          <p:cNvSpPr>
            <a:spLocks noGrp="1"/>
          </p:cNvSpPr>
          <p:nvPr>
            <p:ph idx="1"/>
          </p:nvPr>
        </p:nvSpPr>
        <p:spPr/>
        <p:txBody>
          <a:bodyPr>
            <a:normAutofit fontScale="92500" lnSpcReduction="10000"/>
          </a:bodyPr>
          <a:lstStyle/>
          <a:p>
            <a:r>
              <a:rPr lang="ja-JP" altLang="en-US" sz="1900" b="1"/>
              <a:t>個性尊重の教育</a:t>
            </a:r>
            <a:br>
              <a:rPr lang="ja-JP" altLang="en-US"/>
            </a:br>
            <a:r>
              <a:rPr lang="ja-JP" altLang="en-US"/>
              <a:t>子どもたちはそれぞれ違った個性を持っています。その個性が発揮できる様々な場を設け、一人ひとりの発想や思考を大切にすることで、個性を尊重し、その伸長を図り、可能性を引き出します。また、個に応じた学習を通して、「主体的に取り組む姿勢」を養い、さらに能率の高い教育を通して、基礎・基本をしっかり身につけさせます。</a:t>
            </a:r>
          </a:p>
          <a:p>
            <a:r>
              <a:rPr lang="ja-JP" altLang="en-US" sz="1900" b="1"/>
              <a:t>自然と親しむ教育</a:t>
            </a:r>
            <a:br>
              <a:rPr lang="ja-JP" altLang="en-US"/>
            </a:br>
            <a:r>
              <a:rPr lang="ja-JP" altLang="en-US"/>
              <a:t>緑と土に囲まれた恵まれた環境のもと、自然に存分に浸らせながら心身の健やかさとたくましさ（剛健不撓の意志）を育みます。また、「自然は偉大な教育者である」をモットーに、自然を肌で感じながら学ぶ場としての校外教育の機会を多く設けるとともに、自然を敬愛する心を育てます。</a:t>
            </a:r>
          </a:p>
          <a:p>
            <a:r>
              <a:rPr lang="ja-JP" altLang="en-US" sz="1900" b="1"/>
              <a:t>心情の教育</a:t>
            </a:r>
            <a:br>
              <a:rPr lang="ja-JP" altLang="en-US"/>
            </a:br>
            <a:r>
              <a:rPr lang="ja-JP" altLang="en-US"/>
              <a:t>情操教育・綜合教育の領域の時間を特設し、感性に働きかけるたくさんの機会を設ける（鑑賞の教育）ことで、豊かな情操を育みます。また、創造力、表現力を伸長し、楽しみながら積極的に自己表出できる資質を培います。</a:t>
            </a:r>
          </a:p>
          <a:p>
            <a:endParaRPr kumimoji="1" lang="ja-JP" altLang="en-US"/>
          </a:p>
        </p:txBody>
      </p:sp>
    </p:spTree>
    <p:extLst>
      <p:ext uri="{BB962C8B-B14F-4D97-AF65-F5344CB8AC3E}">
        <p14:creationId xmlns:p14="http://schemas.microsoft.com/office/powerpoint/2010/main" val="1163613555"/>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8F05-593A-600B-D324-BF335CA5BDFA}"/>
              </a:ext>
            </a:extLst>
          </p:cNvPr>
          <p:cNvSpPr>
            <a:spLocks noGrp="1"/>
          </p:cNvSpPr>
          <p:nvPr>
            <p:ph type="title"/>
          </p:nvPr>
        </p:nvSpPr>
        <p:spPr/>
        <p:txBody>
          <a:bodyPr/>
          <a:lstStyle/>
          <a:p>
            <a:r>
              <a:rPr kumimoji="1" lang="ja-JP" altLang="en-US"/>
              <a:t>我が校の歩み</a:t>
            </a:r>
          </a:p>
        </p:txBody>
      </p:sp>
      <p:graphicFrame>
        <p:nvGraphicFramePr>
          <p:cNvPr id="7" name="表 7">
            <a:extLst>
              <a:ext uri="{FF2B5EF4-FFF2-40B4-BE49-F238E27FC236}">
                <a16:creationId xmlns:a16="http://schemas.microsoft.com/office/drawing/2014/main" id="{F7440C1F-A353-8C60-EBC3-B54DA23B397E}"/>
              </a:ext>
            </a:extLst>
          </p:cNvPr>
          <p:cNvGraphicFramePr>
            <a:graphicFrameLocks noGrp="1"/>
          </p:cNvGraphicFramePr>
          <p:nvPr>
            <p:ph idx="1"/>
            <p:extLst>
              <p:ext uri="{D42A27DB-BD31-4B8C-83A1-F6EECF244321}">
                <p14:modId xmlns:p14="http://schemas.microsoft.com/office/powerpoint/2010/main" val="3893468402"/>
              </p:ext>
            </p:extLst>
          </p:nvPr>
        </p:nvGraphicFramePr>
        <p:xfrm>
          <a:off x="632884" y="2416662"/>
          <a:ext cx="10553697" cy="4183380"/>
        </p:xfrm>
        <a:graphic>
          <a:graphicData uri="http://schemas.openxmlformats.org/drawingml/2006/table">
            <a:tbl>
              <a:tblPr firstRow="1" bandRow="1">
                <a:tableStyleId>{5C22544A-7EE6-4342-B048-85BDC9FD1C3A}</a:tableStyleId>
              </a:tblPr>
              <a:tblGrid>
                <a:gridCol w="3517899">
                  <a:extLst>
                    <a:ext uri="{9D8B030D-6E8A-4147-A177-3AD203B41FA5}">
                      <a16:colId xmlns:a16="http://schemas.microsoft.com/office/drawing/2014/main" val="2999605159"/>
                    </a:ext>
                  </a:extLst>
                </a:gridCol>
                <a:gridCol w="3517899">
                  <a:extLst>
                    <a:ext uri="{9D8B030D-6E8A-4147-A177-3AD203B41FA5}">
                      <a16:colId xmlns:a16="http://schemas.microsoft.com/office/drawing/2014/main" val="1689824374"/>
                    </a:ext>
                  </a:extLst>
                </a:gridCol>
                <a:gridCol w="3517899">
                  <a:extLst>
                    <a:ext uri="{9D8B030D-6E8A-4147-A177-3AD203B41FA5}">
                      <a16:colId xmlns:a16="http://schemas.microsoft.com/office/drawing/2014/main" val="1784456110"/>
                    </a:ext>
                  </a:extLst>
                </a:gridCol>
              </a:tblGrid>
              <a:tr h="370840">
                <a:tc>
                  <a:txBody>
                    <a:bodyPr/>
                    <a:lstStyle/>
                    <a:p>
                      <a:pPr algn="l" fontAlgn="t"/>
                      <a:r>
                        <a:rPr lang="ja-JP" altLang="en-US" b="0" i="0">
                          <a:effectLst/>
                        </a:rPr>
                        <a:t>西曆</a:t>
                      </a:r>
                    </a:p>
                  </a:txBody>
                  <a:tcPr marL="142875" marR="142875" marT="142875" marB="142875"/>
                </a:tc>
                <a:tc>
                  <a:txBody>
                    <a:bodyPr/>
                    <a:lstStyle/>
                    <a:p>
                      <a:pPr algn="l" fontAlgn="t"/>
                      <a:r>
                        <a:rPr lang="ja-JP" altLang="en-US" b="0" i="0">
                          <a:effectLst/>
                        </a:rPr>
                        <a:t>月</a:t>
                      </a:r>
                    </a:p>
                  </a:txBody>
                  <a:tcPr marL="142875" marR="142875" marT="142875" marB="142875"/>
                </a:tc>
                <a:tc>
                  <a:txBody>
                    <a:bodyPr/>
                    <a:lstStyle/>
                    <a:p>
                      <a:pPr algn="l" fontAlgn="t"/>
                      <a:r>
                        <a:rPr lang="ja-JP" altLang="en-US" b="0" i="0">
                          <a:effectLst/>
                        </a:rPr>
                        <a:t>沿革</a:t>
                      </a:r>
                    </a:p>
                  </a:txBody>
                  <a:tcPr marL="142875" marR="142875" marT="142875" marB="142875"/>
                </a:tc>
                <a:extLst>
                  <a:ext uri="{0D108BD9-81ED-4DB2-BD59-A6C34878D82A}">
                    <a16:rowId xmlns:a16="http://schemas.microsoft.com/office/drawing/2014/main" val="2518485267"/>
                  </a:ext>
                </a:extLst>
              </a:tr>
              <a:tr h="370840">
                <a:tc>
                  <a:txBody>
                    <a:bodyPr/>
                    <a:lstStyle/>
                    <a:p>
                      <a:pPr algn="l" fontAlgn="t"/>
                      <a:r>
                        <a:rPr lang="en-US" altLang="ja-JP" b="0" i="0" dirty="0">
                          <a:effectLst/>
                        </a:rPr>
                        <a:t>2007</a:t>
                      </a:r>
                      <a:r>
                        <a:rPr lang="ja-JP" altLang="en-US" b="0" i="0">
                          <a:effectLst/>
                        </a:rPr>
                        <a:t>（平成</a:t>
                      </a:r>
                      <a:r>
                        <a:rPr lang="en-US" altLang="ja-JP" b="0" i="0" dirty="0">
                          <a:effectLst/>
                        </a:rPr>
                        <a:t>19</a:t>
                      </a:r>
                      <a:r>
                        <a:rPr lang="ja-JP" altLang="en-US" b="0" i="0">
                          <a:effectLst/>
                        </a:rPr>
                        <a:t>）年</a:t>
                      </a:r>
                    </a:p>
                  </a:txBody>
                  <a:tcPr marL="142875" marR="142875" marT="142875" marB="142875"/>
                </a:tc>
                <a:tc>
                  <a:txBody>
                    <a:bodyPr/>
                    <a:lstStyle/>
                    <a:p>
                      <a:pPr algn="l" fontAlgn="t"/>
                      <a:r>
                        <a:rPr lang="en-US" altLang="ja-JP" b="0" i="0">
                          <a:effectLst/>
                        </a:rPr>
                        <a:t>5</a:t>
                      </a:r>
                      <a:r>
                        <a:rPr lang="ja-JP" altLang="en-US" b="0" i="0">
                          <a:effectLst/>
                        </a:rPr>
                        <a:t>月</a:t>
                      </a:r>
                    </a:p>
                  </a:txBody>
                  <a:tcPr marL="142875" marR="142875" marT="142875" marB="142875"/>
                </a:tc>
                <a:tc>
                  <a:txBody>
                    <a:bodyPr/>
                    <a:lstStyle/>
                    <a:p>
                      <a:pPr algn="l" fontAlgn="t"/>
                      <a:r>
                        <a:rPr lang="ja-JP" altLang="en-US" b="0" i="0">
                          <a:effectLst/>
                        </a:rPr>
                        <a:t>成城学園創立</a:t>
                      </a:r>
                      <a:r>
                        <a:rPr lang="en-US" altLang="ja-JP" b="0" i="0">
                          <a:effectLst/>
                        </a:rPr>
                        <a:t>90</a:t>
                      </a:r>
                      <a:r>
                        <a:rPr lang="ja-JP" altLang="en-US" b="0" i="0">
                          <a:effectLst/>
                        </a:rPr>
                        <a:t>周年記念式典を行う</a:t>
                      </a:r>
                    </a:p>
                  </a:txBody>
                  <a:tcPr marL="142875" marR="142875" marT="142875" marB="142875"/>
                </a:tc>
                <a:extLst>
                  <a:ext uri="{0D108BD9-81ED-4DB2-BD59-A6C34878D82A}">
                    <a16:rowId xmlns:a16="http://schemas.microsoft.com/office/drawing/2014/main" val="809057626"/>
                  </a:ext>
                </a:extLst>
              </a:tr>
              <a:tr h="370840">
                <a:tc>
                  <a:txBody>
                    <a:bodyPr/>
                    <a:lstStyle/>
                    <a:p>
                      <a:pPr algn="l" fontAlgn="t"/>
                      <a:r>
                        <a:rPr lang="en-US" altLang="ja-JP" b="0" i="0">
                          <a:effectLst/>
                        </a:rPr>
                        <a:t>2014</a:t>
                      </a:r>
                      <a:r>
                        <a:rPr lang="ja-JP" altLang="en-US" b="0" i="0">
                          <a:effectLst/>
                        </a:rPr>
                        <a:t>（平成</a:t>
                      </a:r>
                      <a:r>
                        <a:rPr lang="en-US" altLang="ja-JP" b="0" i="0">
                          <a:effectLst/>
                        </a:rPr>
                        <a:t>26</a:t>
                      </a:r>
                      <a:r>
                        <a:rPr lang="ja-JP" altLang="en-US" b="0" i="0">
                          <a:effectLst/>
                        </a:rPr>
                        <a:t>）年</a:t>
                      </a:r>
                    </a:p>
                  </a:txBody>
                  <a:tcPr marL="142875" marR="142875" marT="142875" marB="142875"/>
                </a:tc>
                <a:tc>
                  <a:txBody>
                    <a:bodyPr/>
                    <a:lstStyle/>
                    <a:p>
                      <a:pPr algn="l" fontAlgn="t"/>
                      <a:r>
                        <a:rPr lang="en-US" altLang="ja-JP" b="0" i="0">
                          <a:effectLst/>
                        </a:rPr>
                        <a:t>4</a:t>
                      </a:r>
                      <a:r>
                        <a:rPr lang="ja-JP" altLang="en-US" b="0" i="0">
                          <a:effectLst/>
                        </a:rPr>
                        <a:t>月</a:t>
                      </a:r>
                    </a:p>
                  </a:txBody>
                  <a:tcPr marL="142875" marR="142875" marT="142875" marB="142875"/>
                </a:tc>
                <a:tc>
                  <a:txBody>
                    <a:bodyPr/>
                    <a:lstStyle/>
                    <a:p>
                      <a:pPr algn="l" fontAlgn="t"/>
                      <a:r>
                        <a:rPr lang="en-US" altLang="ja-JP" b="0" i="0">
                          <a:effectLst/>
                        </a:rPr>
                        <a:t>100</a:t>
                      </a:r>
                      <a:r>
                        <a:rPr lang="ja-JP" altLang="en-US" b="0" i="0">
                          <a:effectLst/>
                        </a:rPr>
                        <a:t>年プランカリキュラム開始</a:t>
                      </a:r>
                    </a:p>
                  </a:txBody>
                  <a:tcPr marL="142875" marR="142875" marT="142875" marB="142875"/>
                </a:tc>
                <a:extLst>
                  <a:ext uri="{0D108BD9-81ED-4DB2-BD59-A6C34878D82A}">
                    <a16:rowId xmlns:a16="http://schemas.microsoft.com/office/drawing/2014/main" val="3991019558"/>
                  </a:ext>
                </a:extLst>
              </a:tr>
              <a:tr h="370840">
                <a:tc>
                  <a:txBody>
                    <a:bodyPr/>
                    <a:lstStyle/>
                    <a:p>
                      <a:pPr algn="l" fontAlgn="t"/>
                      <a:r>
                        <a:rPr lang="en-US" altLang="ja-JP" b="0" i="0">
                          <a:effectLst/>
                        </a:rPr>
                        <a:t>2017</a:t>
                      </a:r>
                      <a:r>
                        <a:rPr lang="ja-JP" altLang="en-US" b="0" i="0">
                          <a:effectLst/>
                        </a:rPr>
                        <a:t>（平成</a:t>
                      </a:r>
                      <a:r>
                        <a:rPr lang="en-US" altLang="ja-JP" b="0" i="0">
                          <a:effectLst/>
                        </a:rPr>
                        <a:t>29</a:t>
                      </a:r>
                      <a:r>
                        <a:rPr lang="ja-JP" altLang="en-US" b="0" i="0">
                          <a:effectLst/>
                        </a:rPr>
                        <a:t>）年</a:t>
                      </a:r>
                    </a:p>
                  </a:txBody>
                  <a:tcPr marL="142875" marR="142875" marT="142875" marB="142875"/>
                </a:tc>
                <a:tc>
                  <a:txBody>
                    <a:bodyPr/>
                    <a:lstStyle/>
                    <a:p>
                      <a:pPr algn="l" fontAlgn="t"/>
                      <a:r>
                        <a:rPr lang="en-US" altLang="ja-JP" b="0" i="0">
                          <a:effectLst/>
                        </a:rPr>
                        <a:t>5</a:t>
                      </a:r>
                      <a:r>
                        <a:rPr lang="ja-JP" altLang="en-US" b="0" i="0">
                          <a:effectLst/>
                        </a:rPr>
                        <a:t>月</a:t>
                      </a:r>
                    </a:p>
                  </a:txBody>
                  <a:tcPr marL="142875" marR="142875" marT="142875" marB="142875"/>
                </a:tc>
                <a:tc>
                  <a:txBody>
                    <a:bodyPr/>
                    <a:lstStyle/>
                    <a:p>
                      <a:pPr algn="l" fontAlgn="t"/>
                      <a:r>
                        <a:rPr lang="ja-JP" altLang="en-US" b="0" i="0">
                          <a:effectLst/>
                        </a:rPr>
                        <a:t>成城学園創立</a:t>
                      </a:r>
                      <a:r>
                        <a:rPr lang="en-US" altLang="ja-JP" b="0" i="0">
                          <a:effectLst/>
                        </a:rPr>
                        <a:t>100</a:t>
                      </a:r>
                      <a:r>
                        <a:rPr lang="ja-JP" altLang="en-US" b="0" i="0">
                          <a:effectLst/>
                        </a:rPr>
                        <a:t>周年記念式典を行う</a:t>
                      </a:r>
                    </a:p>
                  </a:txBody>
                  <a:tcPr marL="142875" marR="142875" marT="142875" marB="142875"/>
                </a:tc>
                <a:extLst>
                  <a:ext uri="{0D108BD9-81ED-4DB2-BD59-A6C34878D82A}">
                    <a16:rowId xmlns:a16="http://schemas.microsoft.com/office/drawing/2014/main" val="3625284977"/>
                  </a:ext>
                </a:extLst>
              </a:tr>
              <a:tr h="370840">
                <a:tc>
                  <a:txBody>
                    <a:bodyPr/>
                    <a:lstStyle/>
                    <a:p>
                      <a:pPr algn="l" fontAlgn="t"/>
                      <a:r>
                        <a:rPr lang="en-US" altLang="ja-JP" b="0" i="0">
                          <a:effectLst/>
                        </a:rPr>
                        <a:t>2017</a:t>
                      </a:r>
                      <a:r>
                        <a:rPr lang="ja-JP" altLang="en-US" b="0" i="0">
                          <a:effectLst/>
                        </a:rPr>
                        <a:t>（平成</a:t>
                      </a:r>
                      <a:r>
                        <a:rPr lang="en-US" altLang="ja-JP" b="0" i="0">
                          <a:effectLst/>
                        </a:rPr>
                        <a:t>29</a:t>
                      </a:r>
                      <a:r>
                        <a:rPr lang="ja-JP" altLang="en-US" b="0" i="0">
                          <a:effectLst/>
                        </a:rPr>
                        <a:t>）年</a:t>
                      </a:r>
                    </a:p>
                  </a:txBody>
                  <a:tcPr marL="142875" marR="142875" marT="142875" marB="142875"/>
                </a:tc>
                <a:tc>
                  <a:txBody>
                    <a:bodyPr/>
                    <a:lstStyle/>
                    <a:p>
                      <a:pPr algn="l" fontAlgn="t"/>
                      <a:r>
                        <a:rPr lang="en-US" altLang="ja-JP" b="0" i="0">
                          <a:effectLst/>
                        </a:rPr>
                        <a:t>9</a:t>
                      </a:r>
                      <a:r>
                        <a:rPr lang="ja-JP" altLang="en-US" b="0" i="0">
                          <a:effectLst/>
                        </a:rPr>
                        <a:t>月</a:t>
                      </a:r>
                    </a:p>
                  </a:txBody>
                  <a:tcPr marL="142875" marR="142875" marT="142875" marB="142875"/>
                </a:tc>
                <a:tc>
                  <a:txBody>
                    <a:bodyPr/>
                    <a:lstStyle/>
                    <a:p>
                      <a:pPr algn="l" fontAlgn="t"/>
                      <a:r>
                        <a:rPr lang="ja-JP" altLang="en-US" b="0" i="0">
                          <a:effectLst/>
                        </a:rPr>
                        <a:t>初等学校本校舎改築のため仮校舎へ移転</a:t>
                      </a:r>
                    </a:p>
                  </a:txBody>
                  <a:tcPr marL="142875" marR="142875" marT="142875" marB="142875"/>
                </a:tc>
                <a:extLst>
                  <a:ext uri="{0D108BD9-81ED-4DB2-BD59-A6C34878D82A}">
                    <a16:rowId xmlns:a16="http://schemas.microsoft.com/office/drawing/2014/main" val="3346132426"/>
                  </a:ext>
                </a:extLst>
              </a:tr>
              <a:tr h="370840">
                <a:tc>
                  <a:txBody>
                    <a:bodyPr/>
                    <a:lstStyle/>
                    <a:p>
                      <a:pPr algn="l" fontAlgn="t"/>
                      <a:r>
                        <a:rPr lang="en-US" altLang="ja-JP" b="0" i="0">
                          <a:effectLst/>
                        </a:rPr>
                        <a:t>2019</a:t>
                      </a:r>
                      <a:r>
                        <a:rPr lang="ja-JP" altLang="en-US" b="0" i="0">
                          <a:effectLst/>
                        </a:rPr>
                        <a:t>（令和元）年</a:t>
                      </a:r>
                    </a:p>
                  </a:txBody>
                  <a:tcPr marL="142875" marR="142875" marT="142875" marB="142875"/>
                </a:tc>
                <a:tc>
                  <a:txBody>
                    <a:bodyPr/>
                    <a:lstStyle/>
                    <a:p>
                      <a:pPr algn="l" fontAlgn="t"/>
                      <a:r>
                        <a:rPr lang="en-US" altLang="ja-JP" b="0" i="0">
                          <a:effectLst/>
                        </a:rPr>
                        <a:t>9</a:t>
                      </a:r>
                      <a:r>
                        <a:rPr lang="ja-JP" altLang="en-US" b="0" i="0">
                          <a:effectLst/>
                        </a:rPr>
                        <a:t>月</a:t>
                      </a:r>
                    </a:p>
                  </a:txBody>
                  <a:tcPr marL="142875" marR="142875" marT="142875" marB="142875"/>
                </a:tc>
                <a:tc>
                  <a:txBody>
                    <a:bodyPr/>
                    <a:lstStyle/>
                    <a:p>
                      <a:pPr algn="l" fontAlgn="t"/>
                      <a:r>
                        <a:rPr lang="ja-JP" altLang="en-US" b="0" i="0">
                          <a:effectLst/>
                        </a:rPr>
                        <a:t>初等学校第３校舎が落成</a:t>
                      </a:r>
                    </a:p>
                  </a:txBody>
                  <a:tcPr marL="142875" marR="142875" marT="142875" marB="142875"/>
                </a:tc>
                <a:extLst>
                  <a:ext uri="{0D108BD9-81ED-4DB2-BD59-A6C34878D82A}">
                    <a16:rowId xmlns:a16="http://schemas.microsoft.com/office/drawing/2014/main" val="3302692623"/>
                  </a:ext>
                </a:extLst>
              </a:tr>
            </a:tbl>
          </a:graphicData>
        </a:graphic>
      </p:graphicFrame>
    </p:spTree>
    <p:extLst>
      <p:ext uri="{BB962C8B-B14F-4D97-AF65-F5344CB8AC3E}">
        <p14:creationId xmlns:p14="http://schemas.microsoft.com/office/powerpoint/2010/main" val="2082890558"/>
      </p:ext>
    </p:extLst>
  </p:cSld>
  <p:clrMapOvr>
    <a:masterClrMapping/>
  </p:clrMapOvr>
  <p:extLst>
    <p:ext uri="{6950BFC3-D8DA-4A85-94F7-54DA5524770B}">
      <p188:commentRel xmlns:p188="http://schemas.microsoft.com/office/powerpoint/2018/8/main" r:id="rId2"/>
    </p:ext>
  </p:extLs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ォータブル">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クォータブル</Template>
  <TotalTime>1208</TotalTime>
  <Words>311</Words>
  <Application>Microsoft Macintosh PowerPoint</Application>
  <PresentationFormat>ワイド画面</PresentationFormat>
  <Paragraphs>24</Paragraphs>
  <Slides>3</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vt:i4>
      </vt:variant>
    </vt:vector>
  </HeadingPairs>
  <TitlesOfParts>
    <vt:vector size="6" baseType="lpstr">
      <vt:lpstr>Century Gothic</vt:lpstr>
      <vt:lpstr>Wingdings 2</vt:lpstr>
      <vt:lpstr>クォータブル</vt:lpstr>
      <vt:lpstr>2022年入学説明会</vt:lpstr>
      <vt:lpstr>教育方針</vt:lpstr>
      <vt:lpstr>我が校の歩み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2022年入学説明会</dc:title>
  <dc:creator>Lian ManLing</dc:creator>
  <cp:lastModifiedBy>Lian ManLing</cp:lastModifiedBy>
  <cp:revision>5</cp:revision>
  <cp:lastPrinted>2022-05-12T01:23:40Z</cp:lastPrinted>
  <dcterms:created xsi:type="dcterms:W3CDTF">2022-05-10T05:48:42Z</dcterms:created>
  <dcterms:modified xsi:type="dcterms:W3CDTF">2022-05-12T04:46:01Z</dcterms:modified>
</cp:coreProperties>
</file>